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16"/>
  </p:notesMasterIdLst>
  <p:handoutMasterIdLst>
    <p:handoutMasterId r:id="rId17"/>
  </p:handoutMasterIdLst>
  <p:sldIdLst>
    <p:sldId id="264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0058400" cy="77724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750" autoAdjust="0"/>
  </p:normalViewPr>
  <p:slideViewPr>
    <p:cSldViewPr snapToGrid="0">
      <p:cViewPr varScale="1">
        <p:scale>
          <a:sx n="69" d="100"/>
          <a:sy n="69" d="100"/>
        </p:scale>
        <p:origin x="988" y="6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28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4F80641-1BAF-624D-BEDE-194FF912A5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9E91EF-91FC-E73A-AE4C-6CF3B6FE83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2073E-459A-469D-9226-3183BD8A6C1F}" type="datetime1">
              <a:rPr lang="de-DE" smtClean="0"/>
              <a:t>20.09.2023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6F9744B-ED4E-FBDB-1D40-DAAF920A736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912EA9A-942F-F873-A4FA-AE5672C232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B1880-DBCD-45BB-8C57-6763A07D27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16094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C33D4-053F-49A4-BB13-B904429BDEB2}" type="datetime1">
              <a:rPr lang="de-DE" smtClean="0"/>
              <a:pPr/>
              <a:t>20.09.2023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A56C781-595C-4735-B257-C2F670AAB488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4075460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A56C781-595C-4735-B257-C2F670AAB48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436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A56C781-595C-4735-B257-C2F670AAB48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659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emf"/><Relationship Id="rId2" Type="http://schemas.openxmlformats.org/officeDocument/2006/relationships/image" Target="../media/image5.png"/><Relationship Id="rId16" Type="http://schemas.openxmlformats.org/officeDocument/2006/relationships/image" Target="../media/image19.sv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CD726594-28C5-49BB-9650-C73FEF4126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6476" y="602701"/>
            <a:ext cx="7701138" cy="6400800"/>
          </a:xfrm>
          <a:prstGeom prst="rect">
            <a:avLst/>
          </a:prstGeom>
        </p:spPr>
      </p:pic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B5EFF00-F523-47FB-8C8D-C3E3D048EC4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2445" y="1490472"/>
            <a:ext cx="5029200" cy="457200"/>
          </a:xfrm>
        </p:spPr>
        <p:txBody>
          <a:bodyPr rtlCol="0"/>
          <a:lstStyle>
            <a:lvl1pPr algn="ctr">
              <a:defRPr sz="2000"/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48388A6B-2E80-4B02-967B-5F07FF5FD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3218688"/>
            <a:ext cx="54864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7E09718B-46DA-4611-8060-44868BFC15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6000" y="3840480"/>
            <a:ext cx="54864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934E8D9F-9026-46FD-B26A-590CF532AF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86000" y="4471416"/>
            <a:ext cx="54864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id="{41009B24-6BCC-481A-B6A9-57963FAAF4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86000" y="5074920"/>
            <a:ext cx="54864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475874D6-993B-4386-9814-8A9B2CE7A5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86000" y="5715000"/>
            <a:ext cx="5486400" cy="457200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2D9018A6-EC8E-46FC-A247-2D203FAFBB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22003" y="2760435"/>
            <a:ext cx="4721902" cy="196745"/>
          </a:xfrm>
          <a:prstGeom prst="rect">
            <a:avLst/>
          </a:prstGeo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EB82EAE9-C244-4B7C-83DA-D789452550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42443" y="1983195"/>
            <a:ext cx="5029201" cy="741717"/>
          </a:xfrm>
        </p:spPr>
        <p:txBody>
          <a:bodyPr rtlCol="0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de-DE" noProof="0"/>
              <a:t>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4228334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orient="horz" pos="144">
          <p15:clr>
            <a:srgbClr val="FBAE40"/>
          </p15:clr>
        </p15:guide>
        <p15:guide id="3" pos="6192">
          <p15:clr>
            <a:srgbClr val="FBAE40"/>
          </p15:clr>
        </p15:guide>
        <p15:guide id="4" orient="horz" pos="475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rafik 23">
            <a:extLst>
              <a:ext uri="{FF2B5EF4-FFF2-40B4-BE49-F238E27FC236}">
                <a16:creationId xmlns:a16="http://schemas.microsoft.com/office/drawing/2014/main" id="{B194FA4C-2DE0-994F-9FE9-56269D16B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345370">
            <a:off x="7414025" y="787985"/>
            <a:ext cx="2508972" cy="267623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36C84385-BF2D-1A48-8ABF-182D8CFE8FF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49040" y="5367525"/>
            <a:ext cx="2504662" cy="223777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FC6B08E2-B34E-D842-A62E-52C605DD453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042650">
            <a:off x="658407" y="4434867"/>
            <a:ext cx="2235274" cy="266289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6AA9A5D-001C-DB44-A987-D00CEBAFDF8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0891533">
            <a:off x="7016427" y="4307121"/>
            <a:ext cx="2438140" cy="240355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1F717B7B-8014-49A8-8DEE-0B76DC52BBB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06112" y="369605"/>
            <a:ext cx="4873868" cy="4873868"/>
          </a:xfrm>
          <a:prstGeom prst="rect">
            <a:avLst/>
          </a:prstGeom>
        </p:spPr>
      </p:pic>
      <p:pic>
        <p:nvPicPr>
          <p:cNvPr id="11" name="Bild 10">
            <a:extLst>
              <a:ext uri="{FF2B5EF4-FFF2-40B4-BE49-F238E27FC236}">
                <a16:creationId xmlns:a16="http://schemas.microsoft.com/office/drawing/2014/main" id="{2BDD0522-1B9F-4B49-9036-9D80455C400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80116" y="1179825"/>
            <a:ext cx="3324970" cy="3337061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EFF3B96-43B8-4405-AB94-25EEBADE306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 rot="336419">
            <a:off x="366708" y="786539"/>
            <a:ext cx="1923169" cy="2604651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30283C0C-5422-43FF-BE18-A1A604B036B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496944">
            <a:off x="642492" y="1956383"/>
            <a:ext cx="1371600" cy="33867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7A44C2EB-B795-4B2E-90BF-763FDB6874F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1134069">
            <a:off x="1048976" y="5775753"/>
            <a:ext cx="1371600" cy="33867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BA76D571-91E0-48A9-8FCE-72376A6BD35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1387953">
            <a:off x="7928710" y="1892435"/>
            <a:ext cx="1371600" cy="3386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67CA9E3-AC82-42CE-84E2-9DD7091FD0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02736" y="2320160"/>
            <a:ext cx="2743200" cy="1472184"/>
          </a:xfrm>
        </p:spPr>
        <p:txBody>
          <a:bodyPr rtlCol="0">
            <a:normAutofit/>
          </a:bodyPr>
          <a:lstStyle>
            <a:lvl1pPr algn="ctr">
              <a:lnSpc>
                <a:spcPts val="54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pPr rtl="0"/>
            <a:r>
              <a:rPr lang="de-DE" noProof="0"/>
              <a:t>Titel einfügen</a:t>
            </a:r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AE13F347-2D12-4D3C-B05A-1CAD54B29F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462530">
            <a:off x="493776" y="1517904"/>
            <a:ext cx="1746504" cy="402336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34" name="Textplatzhalter 32">
            <a:extLst>
              <a:ext uri="{FF2B5EF4-FFF2-40B4-BE49-F238E27FC236}">
                <a16:creationId xmlns:a16="http://schemas.microsoft.com/office/drawing/2014/main" id="{38EF6AA3-FB4B-4FD2-A9F5-45B69D73F7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21076257">
            <a:off x="786384" y="5330952"/>
            <a:ext cx="1746504" cy="402336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35" name="Textplatzhalter 32">
            <a:extLst>
              <a:ext uri="{FF2B5EF4-FFF2-40B4-BE49-F238E27FC236}">
                <a16:creationId xmlns:a16="http://schemas.microsoft.com/office/drawing/2014/main" id="{0E42CCB3-AA1A-4EDC-9889-6138E5A43BD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90975" y="5769864"/>
            <a:ext cx="2057400" cy="402336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36" name="Textplatzhalter 32">
            <a:extLst>
              <a:ext uri="{FF2B5EF4-FFF2-40B4-BE49-F238E27FC236}">
                <a16:creationId xmlns:a16="http://schemas.microsoft.com/office/drawing/2014/main" id="{65CD2D70-E5CE-4005-898D-ADEBF2BDB9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0865409">
            <a:off x="7319200" y="4932921"/>
            <a:ext cx="1408176" cy="402336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38" name="Textplatzhalter 32">
            <a:extLst>
              <a:ext uri="{FF2B5EF4-FFF2-40B4-BE49-F238E27FC236}">
                <a16:creationId xmlns:a16="http://schemas.microsoft.com/office/drawing/2014/main" id="{66CAC128-DAA4-4DEB-B22C-6FD6222E60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1424352">
            <a:off x="7735824" y="1467368"/>
            <a:ext cx="1746504" cy="402336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40" name="Textplatzhalter 39">
            <a:extLst>
              <a:ext uri="{FF2B5EF4-FFF2-40B4-BE49-F238E27FC236}">
                <a16:creationId xmlns:a16="http://schemas.microsoft.com/office/drawing/2014/main" id="{9217FCA8-AD80-4367-8B93-77947ECD42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435466">
            <a:off x="311201" y="2153171"/>
            <a:ext cx="1828800" cy="832104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5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41" name="Textplatzhalter 39">
            <a:extLst>
              <a:ext uri="{FF2B5EF4-FFF2-40B4-BE49-F238E27FC236}">
                <a16:creationId xmlns:a16="http://schemas.microsoft.com/office/drawing/2014/main" id="{A26EB10B-C1B7-4602-8644-638ABFBF90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21014892">
            <a:off x="950976" y="5916168"/>
            <a:ext cx="1691640" cy="832104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6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42" name="Textplatzhalter 39">
            <a:extLst>
              <a:ext uri="{FF2B5EF4-FFF2-40B4-BE49-F238E27FC236}">
                <a16:creationId xmlns:a16="http://schemas.microsoft.com/office/drawing/2014/main" id="{462471B7-CE57-4BBA-9FD0-5E5FAF6AA7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41648" y="6345936"/>
            <a:ext cx="1901952" cy="832104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2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43" name="Textplatzhalter 39">
            <a:extLst>
              <a:ext uri="{FF2B5EF4-FFF2-40B4-BE49-F238E27FC236}">
                <a16:creationId xmlns:a16="http://schemas.microsoft.com/office/drawing/2014/main" id="{2D23A9D7-FC3D-44F2-A43B-EB186586CA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rot="20934260">
            <a:off x="7319200" y="5481561"/>
            <a:ext cx="1828800" cy="832104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accent4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44" name="Textplatzhalter 39">
            <a:extLst>
              <a:ext uri="{FF2B5EF4-FFF2-40B4-BE49-F238E27FC236}">
                <a16:creationId xmlns:a16="http://schemas.microsoft.com/office/drawing/2014/main" id="{93C58976-3720-42C0-A62D-E3CD4143E15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1378385">
            <a:off x="7717536" y="2055952"/>
            <a:ext cx="1901952" cy="832104"/>
          </a:xfrm>
        </p:spPr>
        <p:txBody>
          <a:bodyPr rtlCol="0">
            <a:noAutofit/>
          </a:bodyPr>
          <a:lstStyle>
            <a:lvl1pPr algn="ctr">
              <a:defRPr sz="2400">
                <a:solidFill>
                  <a:schemeClr val="tx2"/>
                </a:solidFill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400">
                <a:latin typeface="+mj-lt"/>
              </a:defRPr>
            </a:lvl3pPr>
            <a:lvl4pPr>
              <a:defRPr sz="2400">
                <a:latin typeface="+mj-lt"/>
              </a:defRPr>
            </a:lvl4pPr>
            <a:lvl5pPr>
              <a:defRPr sz="2400">
                <a:latin typeface="+mj-lt"/>
              </a:defRPr>
            </a:lvl5pPr>
          </a:lstStyle>
          <a:p>
            <a:pPr lvl="0" rtl="0"/>
            <a:r>
              <a:rPr lang="de-DE" noProof="0"/>
              <a:t>Text hinzufügen</a:t>
            </a:r>
          </a:p>
        </p:txBody>
      </p:sp>
      <p:sp>
        <p:nvSpPr>
          <p:cNvPr id="45" name="Textplatzhalter 32">
            <a:extLst>
              <a:ext uri="{FF2B5EF4-FFF2-40B4-BE49-F238E27FC236}">
                <a16:creationId xmlns:a16="http://schemas.microsoft.com/office/drawing/2014/main" id="{E39D7B93-907E-435D-A657-DCF26F92750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749040" y="1837944"/>
            <a:ext cx="2560320" cy="419047"/>
          </a:xfrm>
        </p:spPr>
        <p:txBody>
          <a:bodyPr rtlCol="0">
            <a:normAutofit/>
          </a:bodyPr>
          <a:lstStyle>
            <a:lvl1pPr algn="ctr">
              <a:defRPr sz="2000"/>
            </a:lvl1pPr>
          </a:lstStyle>
          <a:p>
            <a:pPr lvl="0" rtl="0"/>
            <a:r>
              <a:rPr lang="de-DE" noProof="0"/>
              <a:t>Text hinzufügen</a:t>
            </a:r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0EA9CD02-09B3-204C-8C79-BDC98ACBC62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288536" y="6133761"/>
            <a:ext cx="1371600" cy="33867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D6849C06-4809-7445-B720-4AB527FE71E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 rot="20828177">
            <a:off x="7395864" y="5353656"/>
            <a:ext cx="1371600" cy="3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3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8059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2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None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4">
          <p15:clr>
            <a:srgbClr val="F26B43"/>
          </p15:clr>
        </p15:guide>
        <p15:guide id="2" orient="horz" pos="144">
          <p15:clr>
            <a:srgbClr val="F26B43"/>
          </p15:clr>
        </p15:guide>
        <p15:guide id="3" pos="6192">
          <p15:clr>
            <a:srgbClr val="F26B43"/>
          </p15:clr>
        </p15:guide>
        <p15:guide id="4" orient="horz" pos="475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90F7D-ECD7-D747-B505-79711CEE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024" y="2361369"/>
            <a:ext cx="2743200" cy="1472184"/>
          </a:xfrm>
        </p:spPr>
        <p:txBody>
          <a:bodyPr rtlCol="0"/>
          <a:lstStyle/>
          <a:p>
            <a:pPr rtl="0"/>
            <a:r>
              <a:rPr lang="de-DE" dirty="0"/>
              <a:t>BO SII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8B8A9F-1C9D-2E43-9EA9-FDB2FF82A3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rtlCol="0">
            <a:normAutofit/>
          </a:bodyPr>
          <a:lstStyle/>
          <a:p>
            <a:pPr rtl="0"/>
            <a:r>
              <a:rPr lang="de-DE" dirty="0"/>
              <a:t>Projektwoche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F4EC51AE-8C2A-634E-8BC0-C5A5627C42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de-DE" sz="2100" dirty="0"/>
              <a:t>EF /Q1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9815EB3-2ADF-9443-8812-46525D00F6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>
            <a:normAutofit fontScale="70000" lnSpcReduction="20000"/>
          </a:bodyPr>
          <a:lstStyle/>
          <a:p>
            <a:pPr rtl="0"/>
            <a:r>
              <a:rPr lang="de-DE" dirty="0"/>
              <a:t>Infoveranstaltungen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A7CCACFC-4D80-9B4B-A9A3-90B221E91C7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de-DE" sz="2100" dirty="0"/>
              <a:t>Vorträge / Workshops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4526EE-F8C9-674F-9684-302D92F809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Workshops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79FD21D-44D5-834D-BD2C-7D5CC43F9D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21014892">
            <a:off x="1017377" y="5775469"/>
            <a:ext cx="1691640" cy="1347077"/>
          </a:xfrm>
        </p:spPr>
        <p:txBody>
          <a:bodyPr rtlCol="0"/>
          <a:lstStyle/>
          <a:p>
            <a:pPr rtl="0"/>
            <a:r>
              <a:rPr lang="de-DE" sz="1400" dirty="0" err="1"/>
              <a:t>Standortbe</a:t>
            </a:r>
            <a:r>
              <a:rPr lang="de-DE" sz="1400" dirty="0"/>
              <a:t>-stimmung</a:t>
            </a:r>
          </a:p>
          <a:p>
            <a:pPr rtl="0"/>
            <a:r>
              <a:rPr lang="de-DE" sz="1600" dirty="0"/>
              <a:t>Entscheidungskompetenz I +II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9F5A8D-D98F-7144-8BC7-9CE06F3848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>
            <a:normAutofit/>
          </a:bodyPr>
          <a:lstStyle/>
          <a:p>
            <a:pPr rtl="0"/>
            <a:r>
              <a:rPr lang="de-DE" dirty="0"/>
              <a:t> Praxiselemente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EAAB06AF-D72B-C943-BC9A-73C4485B023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de-DE" sz="2100" dirty="0"/>
              <a:t>Einwöchiges Praktikum in der EF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D3C0C8A-E12A-1B40-8C55-F837319306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20865409">
            <a:off x="7260184" y="4932921"/>
            <a:ext cx="1489996" cy="402336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de-DE" dirty="0"/>
              <a:t>Messen / Infowochen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66FC23DB-1BF2-F24F-832F-BBD972F1325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 rot="20934260">
            <a:off x="7273154" y="5361305"/>
            <a:ext cx="1908261" cy="832104"/>
          </a:xfrm>
        </p:spPr>
        <p:txBody>
          <a:bodyPr rtlCol="0"/>
          <a:lstStyle/>
          <a:p>
            <a:pPr rtl="0"/>
            <a:r>
              <a:rPr lang="de-DE" sz="2100" dirty="0"/>
              <a:t>Möglichkeit der Beurlaubung</a:t>
            </a:r>
          </a:p>
        </p:txBody>
      </p:sp>
      <p:sp>
        <p:nvSpPr>
          <p:cNvPr id="13" name="AutoShape 2" descr="Bildvorschau">
            <a:extLst>
              <a:ext uri="{FF2B5EF4-FFF2-40B4-BE49-F238E27FC236}">
                <a16:creationId xmlns:a16="http://schemas.microsoft.com/office/drawing/2014/main" id="{C9EB16BE-9CED-4CE6-A8D4-147F5319D2B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427" y="1928492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0D04895-E069-4A6C-B3A5-24D8AE588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2276" y="1768698"/>
            <a:ext cx="1314918" cy="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68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E6A4CA-B310-4185-8A82-A302AFC7B0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62199" y="3009138"/>
            <a:ext cx="5486400" cy="877062"/>
          </a:xfrm>
        </p:spPr>
        <p:txBody>
          <a:bodyPr/>
          <a:lstStyle/>
          <a:p>
            <a:r>
              <a:rPr lang="de-DE" sz="2200" b="1" dirty="0"/>
              <a:t>1-wöchiges Praktikum in der EF (2 Wochen vor den Sommerfreien)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BE0B7C-062D-1EA6-9A6B-10AD7ADCC2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09700" y="3676649"/>
            <a:ext cx="6710361" cy="3000375"/>
          </a:xfrm>
        </p:spPr>
        <p:txBody>
          <a:bodyPr/>
          <a:lstStyle/>
          <a:p>
            <a:r>
              <a:rPr lang="de-DE" sz="1600" dirty="0"/>
              <a:t>Vorbereitung / Nachbereitung: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Austausch zwischen EF / Q1 zu Beginn des Schuljahres zwecks Weitergabe von Kontakten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Teilnahme an der Berufswahlbörse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Angebot von regelmäßig stattfindenden Beratungsgesprächen im BOB durch die Berufswahlkoordinatorin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Formulierungshilfen für Anschreiben / Mails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Vorbereitender Workshop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600" dirty="0"/>
              <a:t>Evaluation im Anschluss an das Praktikum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EBB4E0E7-FF93-67FB-BF71-6CCCAEE5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799" y="1600200"/>
            <a:ext cx="5029201" cy="1181862"/>
          </a:xfrm>
        </p:spPr>
        <p:txBody>
          <a:bodyPr>
            <a:normAutofit fontScale="90000"/>
          </a:bodyPr>
          <a:lstStyle/>
          <a:p>
            <a:r>
              <a:rPr lang="de-DE" dirty="0"/>
              <a:t>Praktikum EF / Praxiselemente</a:t>
            </a:r>
          </a:p>
        </p:txBody>
      </p:sp>
    </p:spTree>
    <p:extLst>
      <p:ext uri="{BB962C8B-B14F-4D97-AF65-F5344CB8AC3E}">
        <p14:creationId xmlns:p14="http://schemas.microsoft.com/office/powerpoint/2010/main" val="4040486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218AD6-4483-F4D2-83E8-3C780B3BFA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0" y="3200399"/>
            <a:ext cx="5486400" cy="3400426"/>
          </a:xfrm>
        </p:spPr>
        <p:txBody>
          <a:bodyPr/>
          <a:lstStyle/>
          <a:p>
            <a:r>
              <a:rPr lang="de-DE" dirty="0"/>
              <a:t>Die Schüler*innen der SII werden durch die Berufswahlkoordinatorin regelmäßig über Teams auf lohnende Veranstaltung in der Region hingewiesen.</a:t>
            </a:r>
          </a:p>
          <a:p>
            <a:r>
              <a:rPr lang="de-DE" dirty="0"/>
              <a:t>Die Schüler*innen haben die Möglichkeit sich für diese Veranstaltungen von der Schule beurlauben zu lassen.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A35878C7-9282-FCA7-6165-C89E3AE2E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443" y="1085850"/>
            <a:ext cx="5029201" cy="1743837"/>
          </a:xfrm>
        </p:spPr>
        <p:txBody>
          <a:bodyPr>
            <a:normAutofit fontScale="90000"/>
          </a:bodyPr>
          <a:lstStyle/>
          <a:p>
            <a:r>
              <a:rPr lang="de-DE" dirty="0"/>
              <a:t>Messen/ Hochschultage etc.</a:t>
            </a:r>
          </a:p>
        </p:txBody>
      </p:sp>
    </p:spTree>
    <p:extLst>
      <p:ext uri="{BB962C8B-B14F-4D97-AF65-F5344CB8AC3E}">
        <p14:creationId xmlns:p14="http://schemas.microsoft.com/office/powerpoint/2010/main" val="279605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>
            <a:extLst>
              <a:ext uri="{FF2B5EF4-FFF2-40B4-BE49-F238E27FC236}">
                <a16:creationId xmlns:a16="http://schemas.microsoft.com/office/drawing/2014/main" id="{524E263C-0F01-4AD9-A788-208F84AB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761" y="1983195"/>
            <a:ext cx="5029201" cy="741717"/>
          </a:xfrm>
        </p:spPr>
        <p:txBody>
          <a:bodyPr rtlCol="0">
            <a:normAutofit fontScale="90000"/>
          </a:bodyPr>
          <a:lstStyle/>
          <a:p>
            <a:pPr rtl="0"/>
            <a:r>
              <a:rPr lang="de-DE" dirty="0"/>
              <a:t>BO SII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44939B-9FCC-3E47-86C2-C8238D6A9D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40318" y="3218688"/>
            <a:ext cx="5486400" cy="457200"/>
          </a:xfrm>
        </p:spPr>
        <p:txBody>
          <a:bodyPr rtlCol="0"/>
          <a:lstStyle/>
          <a:p>
            <a:pPr rtl="0"/>
            <a:endParaRPr lang="de-DE" sz="2000" spc="-20" dirty="0"/>
          </a:p>
          <a:p>
            <a:pPr rtl="0"/>
            <a:endParaRPr lang="de-DE" sz="2000" spc="-2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9BE1385-8392-D24C-9141-89EBA8E3D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40318" y="3840480"/>
            <a:ext cx="5486400" cy="457200"/>
          </a:xfrm>
        </p:spPr>
        <p:txBody>
          <a:bodyPr rtlCol="0"/>
          <a:lstStyle/>
          <a:p>
            <a:pPr rtl="0"/>
            <a:r>
              <a:rPr lang="de-DE" sz="2000" dirty="0"/>
              <a:t>Partnerschaften / Kooperationen: </a:t>
            </a:r>
            <a:r>
              <a:rPr lang="de-DE" sz="2000" dirty="0" err="1"/>
              <a:t>ProWo</a:t>
            </a:r>
            <a:endParaRPr lang="de-DE" sz="2000" dirty="0"/>
          </a:p>
          <a:p>
            <a:pPr rtl="0"/>
            <a:endParaRPr lang="de-DE" sz="200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462D3FB-954B-E24E-B952-90BA932A0E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40318" y="4471416"/>
            <a:ext cx="5486400" cy="457200"/>
          </a:xfrm>
        </p:spPr>
        <p:txBody>
          <a:bodyPr rtlCol="0"/>
          <a:lstStyle/>
          <a:p>
            <a:pPr rtl="0"/>
            <a:r>
              <a:rPr lang="de-DE" sz="2000" dirty="0"/>
              <a:t>Workshops</a:t>
            </a:r>
          </a:p>
          <a:p>
            <a:pPr rtl="0"/>
            <a:endParaRPr lang="de-DE" sz="2000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3A0FE38-F24E-1B47-918C-C2133EB109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40318" y="5074920"/>
            <a:ext cx="5486400" cy="457200"/>
          </a:xfrm>
        </p:spPr>
        <p:txBody>
          <a:bodyPr rtlCol="0"/>
          <a:lstStyle/>
          <a:p>
            <a:pPr rtl="0"/>
            <a:r>
              <a:rPr lang="de-DE" sz="2000" dirty="0"/>
              <a:t> Praktikum EF / Praxiselemente</a:t>
            </a:r>
          </a:p>
          <a:p>
            <a:pPr rtl="0"/>
            <a:endParaRPr lang="de-DE" sz="2000" dirty="0"/>
          </a:p>
          <a:p>
            <a:pPr rtl="0"/>
            <a:r>
              <a:rPr lang="de-DE" sz="2000" dirty="0"/>
              <a:t>Messen / Infowochen</a:t>
            </a:r>
          </a:p>
          <a:p>
            <a:pPr rtl="0"/>
            <a:endParaRPr lang="de-DE" sz="2000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185FDCE-EAD1-5446-9159-C3FD7BCCCC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340318" y="5715000"/>
            <a:ext cx="5486400" cy="457200"/>
          </a:xfrm>
        </p:spPr>
        <p:txBody>
          <a:bodyPr rtlCol="0"/>
          <a:lstStyle/>
          <a:p>
            <a:pPr rtl="0"/>
            <a:endParaRPr lang="de-DE" sz="2000" dirty="0"/>
          </a:p>
          <a:p>
            <a:pPr rtl="0"/>
            <a:endParaRPr lang="de-DE" sz="2000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A8DDD7A-7C13-4AE8-A21F-F78F753A5D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5990" y="1231429"/>
            <a:ext cx="1588655" cy="112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6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B9B458-5D86-04ED-EB27-FB95D87474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0" y="3218687"/>
            <a:ext cx="5486400" cy="2991613"/>
          </a:xfrm>
        </p:spPr>
        <p:txBody>
          <a:bodyPr/>
          <a:lstStyle/>
          <a:p>
            <a:r>
              <a:rPr lang="de-DE" dirty="0"/>
              <a:t>Bundesagentur für Arbeit</a:t>
            </a:r>
          </a:p>
          <a:p>
            <a:r>
              <a:rPr lang="de-DE" dirty="0"/>
              <a:t>BARMER</a:t>
            </a:r>
          </a:p>
          <a:p>
            <a:r>
              <a:rPr lang="de-DE" dirty="0"/>
              <a:t>Peterhoff</a:t>
            </a:r>
          </a:p>
          <a:p>
            <a:r>
              <a:rPr lang="de-DE" dirty="0"/>
              <a:t>Krankenhaus Düren</a:t>
            </a:r>
          </a:p>
          <a:p>
            <a:r>
              <a:rPr lang="de-DE" dirty="0"/>
              <a:t>Leitungspartner</a:t>
            </a:r>
          </a:p>
          <a:p>
            <a:r>
              <a:rPr lang="de-DE" dirty="0"/>
              <a:t>Geplant: RWTH / FH Aachen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BCEED471-D6A5-DF7D-7815-8355B072D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421220"/>
            <a:ext cx="5029201" cy="741717"/>
          </a:xfrm>
        </p:spPr>
        <p:txBody>
          <a:bodyPr>
            <a:normAutofit fontScale="90000"/>
          </a:bodyPr>
          <a:lstStyle/>
          <a:p>
            <a:r>
              <a:rPr lang="de-DE" dirty="0"/>
              <a:t>Partnerschaften / Kooperationen</a:t>
            </a:r>
          </a:p>
        </p:txBody>
      </p:sp>
    </p:spTree>
    <p:extLst>
      <p:ext uri="{BB962C8B-B14F-4D97-AF65-F5344CB8AC3E}">
        <p14:creationId xmlns:p14="http://schemas.microsoft.com/office/powerpoint/2010/main" val="251500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90091D-B85E-BA70-BAB0-9B94C97AC85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0" y="3019425"/>
            <a:ext cx="5486400" cy="656463"/>
          </a:xfrm>
        </p:spPr>
        <p:txBody>
          <a:bodyPr/>
          <a:lstStyle/>
          <a:p>
            <a:r>
              <a:rPr lang="de-DE" sz="1600" dirty="0"/>
              <a:t>Alle zwei Wochen stattfindende Sprechstunde von Frau Sport im BOB der HBG: Terminvergabe durch Berufswahlkoordinatorin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227E0C-F6C9-2051-53CD-9B8A069BD2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86000" y="3840479"/>
            <a:ext cx="5486400" cy="2188845"/>
          </a:xfrm>
        </p:spPr>
        <p:txBody>
          <a:bodyPr/>
          <a:lstStyle/>
          <a:p>
            <a:r>
              <a:rPr lang="de-DE" dirty="0" err="1"/>
              <a:t>BO‘s</a:t>
            </a:r>
            <a:r>
              <a:rPr lang="de-DE" dirty="0"/>
              <a:t>: </a:t>
            </a:r>
          </a:p>
          <a:p>
            <a:r>
              <a:rPr lang="de-DE" dirty="0"/>
              <a:t>Vorstellen (EF)</a:t>
            </a:r>
          </a:p>
          <a:p>
            <a:r>
              <a:rPr lang="de-DE" dirty="0"/>
              <a:t>„Wege nach dem Abitur“ (Q1)</a:t>
            </a:r>
          </a:p>
          <a:p>
            <a:r>
              <a:rPr lang="de-DE" dirty="0"/>
              <a:t>„Studieren – wie geht das noch mal?“ (Q2)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155B1840-1FC1-C20C-3172-880FACFD5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381125"/>
            <a:ext cx="5029201" cy="1134237"/>
          </a:xfrm>
        </p:spPr>
        <p:txBody>
          <a:bodyPr>
            <a:noAutofit/>
          </a:bodyPr>
          <a:lstStyle/>
          <a:p>
            <a:r>
              <a:rPr lang="de-DE" sz="4000" dirty="0"/>
              <a:t>Bundesagentur für Arbeit (Frau Sport)</a:t>
            </a:r>
          </a:p>
        </p:txBody>
      </p:sp>
    </p:spTree>
    <p:extLst>
      <p:ext uri="{BB962C8B-B14F-4D97-AF65-F5344CB8AC3E}">
        <p14:creationId xmlns:p14="http://schemas.microsoft.com/office/powerpoint/2010/main" val="108683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68CB0E-F423-105E-048F-6D56F592F0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0" y="3064477"/>
            <a:ext cx="5486400" cy="457200"/>
          </a:xfrm>
        </p:spPr>
        <p:txBody>
          <a:bodyPr/>
          <a:lstStyle/>
          <a:p>
            <a:r>
              <a:rPr lang="de-DE" dirty="0" err="1"/>
              <a:t>ProWo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E45977-5EBF-06A1-8E2E-C665DA554F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86000" y="3397566"/>
            <a:ext cx="5486400" cy="13125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Bewerbungstraining Q1:</a:t>
            </a:r>
          </a:p>
          <a:p>
            <a:r>
              <a:rPr lang="de-DE" dirty="0"/>
              <a:t>Die schriftliche Bewerbung</a:t>
            </a:r>
          </a:p>
          <a:p>
            <a:r>
              <a:rPr lang="de-DE" dirty="0"/>
              <a:t>Das Bewerbungsgespräch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EABEEAF-355A-2174-44A3-A6754F519B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86000" y="4814315"/>
            <a:ext cx="5486400" cy="182461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Teilnahme an der Berufswahlbörse</a:t>
            </a:r>
          </a:p>
          <a:p>
            <a:r>
              <a:rPr lang="de-DE" dirty="0"/>
              <a:t>„Speed-Dating“ mit Schüler*innen der EF / Q1 (Praktikum / Ausbildung)</a:t>
            </a:r>
          </a:p>
          <a:p>
            <a:endParaRPr lang="de-DE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DB67D174-F87F-DD60-BCB9-E805129AF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Peterhoff</a:t>
            </a:r>
          </a:p>
        </p:txBody>
      </p:sp>
    </p:spTree>
    <p:extLst>
      <p:ext uri="{BB962C8B-B14F-4D97-AF65-F5344CB8AC3E}">
        <p14:creationId xmlns:p14="http://schemas.microsoft.com/office/powerpoint/2010/main" val="51435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36B431-2695-06E8-67E2-D7DAA89A60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/>
              <a:t>ProWo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EAD68F-6070-689A-C3FE-F177E5B5CD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Assessment-Center (Q1)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8BA8E9-8D57-884C-A4CF-574C043EDF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86000" y="4471416"/>
            <a:ext cx="5486400" cy="192938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Teilnahme an der Berufswahlbörse</a:t>
            </a:r>
          </a:p>
          <a:p>
            <a:r>
              <a:rPr lang="de-DE" dirty="0"/>
              <a:t>„Speed-Dating“ mit Schüler*innen der EF / Q1 (Praktikum / Ausbildung)</a:t>
            </a:r>
          </a:p>
          <a:p>
            <a:endParaRPr lang="de-DE" dirty="0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ABF06F8F-96C0-0452-C741-41AF24A84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443" y="1666875"/>
            <a:ext cx="5029201" cy="1058037"/>
          </a:xfrm>
        </p:spPr>
        <p:txBody>
          <a:bodyPr/>
          <a:lstStyle/>
          <a:p>
            <a:r>
              <a:rPr lang="de-DE" dirty="0"/>
              <a:t>BARMER</a:t>
            </a:r>
          </a:p>
        </p:txBody>
      </p:sp>
    </p:spTree>
    <p:extLst>
      <p:ext uri="{BB962C8B-B14F-4D97-AF65-F5344CB8AC3E}">
        <p14:creationId xmlns:p14="http://schemas.microsoft.com/office/powerpoint/2010/main" val="183082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921856-AB1C-FAE4-3A61-517567E56D4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0" y="2971038"/>
            <a:ext cx="5486400" cy="457200"/>
          </a:xfrm>
        </p:spPr>
        <p:txBody>
          <a:bodyPr/>
          <a:lstStyle/>
          <a:p>
            <a:r>
              <a:rPr lang="de-DE" dirty="0" err="1"/>
              <a:t>ProWo</a:t>
            </a:r>
            <a:r>
              <a:rPr lang="de-DE" dirty="0"/>
              <a:t>: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85B21A1-5C45-8244-DA11-8B3594B527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86000" y="3429000"/>
            <a:ext cx="5486400" cy="457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Besuch der Uni Köln (Q1)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28DB85-DD64-4E1D-5B2D-1E283758BF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286000" y="3835147"/>
            <a:ext cx="5486400" cy="112928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Workshop RWTH / FH Aachen: „Ein Fall für zwei Studienberatungen“ (Q1)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84FF2E6A-D85E-DD12-DFD4-C58E689CC27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86000" y="5154931"/>
            <a:ext cx="5486400" cy="1731644"/>
          </a:xfrm>
        </p:spPr>
        <p:txBody>
          <a:bodyPr/>
          <a:lstStyle/>
          <a:p>
            <a:r>
              <a:rPr lang="de-DE" dirty="0"/>
              <a:t>Ende Q1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Workshop RWTH Aachen: „Schritte zu einer guten Studienwahl“ 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E26EE91F-1E2E-EA8C-A9D3-505D61767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969481"/>
            <a:ext cx="5029201" cy="741717"/>
          </a:xfrm>
        </p:spPr>
        <p:txBody>
          <a:bodyPr>
            <a:normAutofit fontScale="90000"/>
          </a:bodyPr>
          <a:lstStyle/>
          <a:p>
            <a:r>
              <a:rPr lang="de-DE" dirty="0"/>
              <a:t>Hochschulen</a:t>
            </a:r>
          </a:p>
        </p:txBody>
      </p:sp>
    </p:spTree>
    <p:extLst>
      <p:ext uri="{BB962C8B-B14F-4D97-AF65-F5344CB8AC3E}">
        <p14:creationId xmlns:p14="http://schemas.microsoft.com/office/powerpoint/2010/main" val="3402992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1C66BC-BDC0-67BA-CD9F-4765422461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7300" y="3276600"/>
            <a:ext cx="7105650" cy="3314700"/>
          </a:xfrm>
        </p:spPr>
        <p:txBody>
          <a:bodyPr/>
          <a:lstStyle/>
          <a:p>
            <a:r>
              <a:rPr lang="de-DE" dirty="0"/>
              <a:t>41 Unternehmen / Institutionen aus Düren / Aachen / Köln präsentieren sich auf der schuleigenen Berufswahlbörse:</a:t>
            </a:r>
          </a:p>
          <a:p>
            <a:r>
              <a:rPr lang="de-DE" dirty="0"/>
              <a:t>Schüler*innen der Jahrgangsstufen 9, EF, Q1 haben in einer Art Speed-Dating die Möglichkeit, in einem persönlichen Gespräch vorbereitete Fragen zu stellen, Kontakte herzustellen und sich nach Praktikums- / Ausbildungsmöglichkeiten zu erkundigen.</a:t>
            </a:r>
          </a:p>
          <a:p>
            <a:r>
              <a:rPr lang="de-DE" dirty="0"/>
              <a:t> 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9C6A6346-29DF-5E25-5D38-F2506B94F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884717"/>
            <a:ext cx="5029201" cy="457200"/>
          </a:xfrm>
        </p:spPr>
        <p:txBody>
          <a:bodyPr>
            <a:normAutofit fontScale="90000"/>
          </a:bodyPr>
          <a:lstStyle/>
          <a:p>
            <a:r>
              <a:rPr lang="de-DE" dirty="0"/>
              <a:t>Unternehmen / Institutionen aus der Region</a:t>
            </a:r>
          </a:p>
        </p:txBody>
      </p:sp>
    </p:spTree>
    <p:extLst>
      <p:ext uri="{BB962C8B-B14F-4D97-AF65-F5344CB8AC3E}">
        <p14:creationId xmlns:p14="http://schemas.microsoft.com/office/powerpoint/2010/main" val="1949957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76330B-EA64-930E-909F-41FB957875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286000" y="3236976"/>
            <a:ext cx="5486400" cy="2897124"/>
          </a:xfrm>
        </p:spPr>
        <p:txBody>
          <a:bodyPr/>
          <a:lstStyle/>
          <a:p>
            <a:r>
              <a:rPr lang="de-DE" dirty="0"/>
              <a:t>Workshops (Standortbestimmung / Reflexionsworkshop; Entscheidungskompetenz I-II) werden in der EF-Q2 über das Jahr verteilt statt Fachunterricht durch die Berufswahlkoordinatorin für alle Schüler*innen verpflichtend durchgeführt.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ABF6CFCC-4CC0-5A5E-2EA0-FB0507CE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99" y="1878420"/>
            <a:ext cx="5029201" cy="741717"/>
          </a:xfrm>
        </p:spPr>
        <p:txBody>
          <a:bodyPr>
            <a:normAutofit fontScale="90000"/>
          </a:bodyPr>
          <a:lstStyle/>
          <a:p>
            <a:r>
              <a:rPr lang="de-DE" dirty="0"/>
              <a:t>Workshops</a:t>
            </a:r>
          </a:p>
        </p:txBody>
      </p:sp>
    </p:spTree>
    <p:extLst>
      <p:ext uri="{BB962C8B-B14F-4D97-AF65-F5344CB8AC3E}">
        <p14:creationId xmlns:p14="http://schemas.microsoft.com/office/powerpoint/2010/main" val="972153011"/>
      </p:ext>
    </p:extLst>
  </p:cSld>
  <p:clrMapOvr>
    <a:masterClrMapping/>
  </p:clrMapOvr>
</p:sld>
</file>

<file path=ppt/theme/theme1.xml><?xml version="1.0" encoding="utf-8"?>
<a:theme xmlns:a="http://schemas.openxmlformats.org/drawingml/2006/main" name="Sekundär">
  <a:themeElements>
    <a:clrScheme name="Custom 12">
      <a:dk1>
        <a:sysClr val="windowText" lastClr="000000"/>
      </a:dk1>
      <a:lt1>
        <a:sysClr val="window" lastClr="FFFFFF"/>
      </a:lt1>
      <a:dk2>
        <a:srgbClr val="445EA2"/>
      </a:dk2>
      <a:lt2>
        <a:srgbClr val="EBEBEB"/>
      </a:lt2>
      <a:accent1>
        <a:srgbClr val="4495A2"/>
      </a:accent1>
      <a:accent2>
        <a:srgbClr val="7CA655"/>
      </a:accent2>
      <a:accent3>
        <a:srgbClr val="DFB240"/>
      </a:accent3>
      <a:accent4>
        <a:srgbClr val="DF8C40"/>
      </a:accent4>
      <a:accent5>
        <a:srgbClr val="DF5D40"/>
      </a:accent5>
      <a:accent6>
        <a:srgbClr val="8760AD"/>
      </a:accent6>
      <a:hlink>
        <a:srgbClr val="DF5D40"/>
      </a:hlink>
      <a:folHlink>
        <a:srgbClr val="8760AD"/>
      </a:folHlink>
    </a:clrScheme>
    <a:fontScheme name="Elementary">
      <a:majorFont>
        <a:latin typeface="Kristen ITC"/>
        <a:ea typeface=""/>
        <a:cs typeface=""/>
      </a:majorFont>
      <a:minorFont>
        <a:latin typeface="Quire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2920017_TF33600810_Win32" id="{3B89EA98-922E-49C4-A4F2-CC990CAE64FC}" vid="{509CD2D7-5F06-4CB4-8807-D8D248AA5E3E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75A764-259D-46FC-9CAA-4ACEAF2F50FC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sharepoint/v3"/>
    <ds:schemaRef ds:uri="http://purl.org/dc/terms/"/>
    <ds:schemaRef ds:uri="http://schemas.openxmlformats.org/package/2006/metadata/core-properties"/>
    <ds:schemaRef ds:uri="230e9df3-be65-4c73-a93b-d1236ebd677e"/>
    <ds:schemaRef ds:uri="16c05727-aa75-4e4a-9b5f-8a80a1165891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9AFFA7D-AEB2-49F1-BA96-53E9C26C72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8AF901-EA04-474E-A05E-348510B9A0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Kalender für die „Spirit Week“</Template>
  <TotalTime>0</TotalTime>
  <Words>408</Words>
  <Application>Microsoft Office PowerPoint</Application>
  <PresentationFormat>Benutzerdefiniert</PresentationFormat>
  <Paragraphs>72</Paragraphs>
  <Slides>11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Kristen ITC</vt:lpstr>
      <vt:lpstr>Quire Sans</vt:lpstr>
      <vt:lpstr>Sekundär</vt:lpstr>
      <vt:lpstr>BO SII</vt:lpstr>
      <vt:lpstr>BO SII</vt:lpstr>
      <vt:lpstr>Partnerschaften / Kooperationen</vt:lpstr>
      <vt:lpstr>Bundesagentur für Arbeit (Frau Sport)</vt:lpstr>
      <vt:lpstr>Peterhoff</vt:lpstr>
      <vt:lpstr>BARMER</vt:lpstr>
      <vt:lpstr>Hochschulen</vt:lpstr>
      <vt:lpstr>Unternehmen / Institutionen aus der Region</vt:lpstr>
      <vt:lpstr>Workshops</vt:lpstr>
      <vt:lpstr>Praktikum EF / Praxiselemente</vt:lpstr>
      <vt:lpstr>Messen/ Hochschultage etc.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 SII</dc:title>
  <dc:creator>Michaela Eßer</dc:creator>
  <cp:lastModifiedBy>Michaela</cp:lastModifiedBy>
  <cp:revision>2</cp:revision>
  <dcterms:created xsi:type="dcterms:W3CDTF">2023-09-01T05:34:27Z</dcterms:created>
  <dcterms:modified xsi:type="dcterms:W3CDTF">2023-09-20T08:32:43Z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